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79" r:id="rId3"/>
    <p:sldId id="298" r:id="rId4"/>
    <p:sldId id="270" r:id="rId5"/>
    <p:sldId id="276" r:id="rId6"/>
    <p:sldId id="291" r:id="rId7"/>
    <p:sldId id="292" r:id="rId8"/>
    <p:sldId id="257" r:id="rId9"/>
    <p:sldId id="277" r:id="rId10"/>
    <p:sldId id="278" r:id="rId11"/>
    <p:sldId id="281" r:id="rId12"/>
    <p:sldId id="280" r:id="rId13"/>
    <p:sldId id="284" r:id="rId14"/>
    <p:sldId id="282" r:id="rId15"/>
    <p:sldId id="283" r:id="rId16"/>
    <p:sldId id="286" r:id="rId17"/>
    <p:sldId id="289" r:id="rId18"/>
    <p:sldId id="287" r:id="rId19"/>
    <p:sldId id="285" r:id="rId20"/>
    <p:sldId id="268" r:id="rId21"/>
    <p:sldId id="288" r:id="rId22"/>
    <p:sldId id="290" r:id="rId23"/>
    <p:sldId id="296" r:id="rId24"/>
    <p:sldId id="274" r:id="rId25"/>
    <p:sldId id="293" r:id="rId26"/>
    <p:sldId id="294" r:id="rId27"/>
    <p:sldId id="295" r:id="rId28"/>
    <p:sldId id="29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der Liddawi" initials="NL" lastIdx="1" clrIdx="0">
    <p:extLst>
      <p:ext uri="{19B8F6BF-5375-455C-9EA6-DF929625EA0E}">
        <p15:presenceInfo xmlns:p15="http://schemas.microsoft.com/office/powerpoint/2012/main" userId="78cda75dfd40a6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20:43:19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 24575,'8'0'0,"0"1"0,0 0 0,0 0 0,0 1 0,0 0 0,0 0 0,-1 1 0,1 0 0,9 5 0,4 5 0,33 25 0,-42-29 0,33 26 0,-1 1 0,57 62 0,-80-74 0,-1 2 0,-1 0 0,-1 0 0,-1 2 0,25 55 0,-30-48 0,-1-1 0,-1 2 0,-2-1 0,-2 1 0,3 53 0,-9 185 0,-4-148 0,4-111 0,1-11 0,4-21 0,-1-3 0,56-184 0,-21 74 0,75-171 0,-66 197 0,5 2 0,66-95 0,32 0 0,-143 187-273,1 1 0,0 0 0,0 0 0,19-12 0,-4 5-6553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20:43:20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1365 125 24575,'0'-4'0,"0"-5"0,0-1 0,-1 1 0,-2-10 0,3 16 0,-1 0 0,0 0 0,0 0 0,0 1 0,0-1 0,0 1 0,-1-1 0,1 1 0,-1-1 0,0 1 0,1 0 0,-1 0 0,0 0 0,-4-4 0,0 2 0,-1 1 0,1-1 0,-1 1 0,0 0 0,0 1 0,0-1 0,0 1 0,0 1 0,-10-2 0,-71-1 0,85 4 0,-221 3 0,202-2 0,0 1 0,-1 1 0,1 1 0,0 1 0,1 1 0,-29 12 0,-118 63 0,167-81 0,-191 114 0,179-105 0,4-3 0,0-1 0,0 2 0,1 0 0,-13 12 0,18-15 0,0 0 0,0 1 0,0-1 0,0 1 0,1-1 0,-1 1 0,1 0 0,1 0 0,-1 0 0,1 0 0,-2 7 0,1 1 0,1 0 0,0 0 0,1 0 0,0 0 0,1 0 0,3 19 0,-2-25 0,-1-1 0,1 1 0,1-1 0,-1 1 0,1-1 0,0 0 0,1 0 0,-1 0 0,1-1 0,0 1 0,1-1 0,-1 0 0,1 0 0,6 4 0,-1-1 0,1-2 0,-1 1 0,2-1 0,-1-1 0,1 0 0,0-1 0,0 0 0,20 4 0,11-1 0,51 2 0,-34-4 0,208 28 0,-256-32 0,0 1 0,0 1 0,0 0 0,-1 1 0,1 0 0,-1 0 0,0 2 0,0-1 0,-1 1 0,1 1 0,-1 0 0,-1 0 0,12 11 0,-18-14 0,0 0 0,0 0 0,0 0 0,-1 0 0,0 1 0,0-1 0,0 0 0,0 1 0,0 0 0,-1-1 0,0 1 0,1 7 0,-1 5 0,0 1 0,-2 19 0,0-15 0,1 16 0,0-9 0,-7 51 0,6-71 0,-1 1 0,-1-1 0,0 0 0,0 0 0,0 0 0,-1-1 0,0 1 0,-1-1 0,-8 12 0,1-7 0,1-1 0,-1 1 0,-1-2 0,0 0 0,-21 13 0,10-9 0,-1-1 0,-37 15 0,-11-2 0,-127 27 0,186-51 0,-41 9 0,-1-3 0,-1-2 0,-110-2 0,159-5 0,-23-1 0,-41-5 0,62 4 0,1 0 0,0 0 0,0-1 0,0 0 0,1 0 0,-1-1 0,1 0 0,-16-11 0,20 12 0,1 0 0,-1-1 0,1 0 0,-1 1 0,1-1 0,0-1 0,1 1 0,-1 0 0,-3-8 0,1-2 0,-7-28 0,10 35-227,0 0-1,1-1 1,1 1-1,-1 0 1,1-10-1,3-2-6598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20:43:22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105 195 24575,'-4'0'0,"-1"0"0,1-1 0,-1 0 0,1 0 0,0 0 0,-1-1 0,1 1 0,0-1 0,0 0 0,0 0 0,0-1 0,1 1 0,-1-1 0,0 0 0,1 0 0,0 0 0,-5-5 0,5 4 0,0 1 0,0-1 0,1 0 0,-1-1 0,1 1 0,0 0 0,0-1 0,0 1 0,1-1 0,-1 1 0,1-1 0,0 0 0,1 1 0,-1-1 0,1-9 0,0 11 0,1 1 0,-1-1 0,1 1 0,0-1 0,0 1 0,0-1 0,0 1 0,1-1 0,-1 1 0,1 0 0,-1 0 0,1 0 0,0 0 0,0 0 0,0 0 0,0 0 0,0 0 0,0 1 0,0-1 0,4-1 0,4-2 0,1 0 0,-1 1 0,17-4 0,-27 7 0,7-1 0,0 1 0,0-1 0,-1 1 0,1 0 0,0 1 0,0 0 0,0 0 0,0 0 0,0 1 0,7 1 0,-11-1 0,1 0 0,-1 0 0,0 1 0,0-1 0,1 1 0,-1-1 0,0 1 0,0 0 0,-1 0 0,1 0 0,0 1 0,-1-1 0,1 1 0,-1 0 0,0-1 0,0 1 0,0 0 0,0 0 0,0 0 0,-1 0 0,3 6 0,-3-4 0,1 0 0,-1 0 0,0 0 0,0 0 0,-1 0 0,1 0 0,-1 1 0,-1-1 0,1 0 0,0 0 0,-4 10 0,4-13 0,-1 1 0,0-1 0,0 1 0,0-1 0,-1 1 0,1-1 0,0 0 0,-1 0 0,0 0 0,1 0 0,-1 0 0,0 0 0,0 0 0,0 0 0,0-1 0,-1 1 0,1-1 0,0 1 0,-1-1 0,1 0 0,-1 0 0,1 0 0,-1 0 0,-3 0 0,-9 1 0,0-1 0,0-1 0,0 0 0,-1-1 0,-16-3 0,27 3-273,0-1 0,-1 1 0,1-1 0,-8-4 0,-3-2-6553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3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2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2353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11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042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4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5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08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7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1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5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3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1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1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94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0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B5B3371-1E6A-42A4-9FC5-9D6E631DF6BA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C806286-57FE-4967-85C8-58A1D0D9E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44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F6D1-2397-4BF0-A61A-096D5A70F0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Predicting the Stock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99D28-BFC0-432F-8342-3A1FEF47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7881" y="3883136"/>
            <a:ext cx="6400800" cy="1947333"/>
          </a:xfrm>
        </p:spPr>
        <p:txBody>
          <a:bodyPr/>
          <a:lstStyle/>
          <a:p>
            <a:pPr algn="ctr"/>
            <a:r>
              <a:rPr lang="en-US" b="1" dirty="0"/>
              <a:t>How Regression can be Applied to Achieve a Parsimonious Model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Nader Liddawi</a:t>
            </a:r>
          </a:p>
        </p:txBody>
      </p:sp>
    </p:spTree>
    <p:extLst>
      <p:ext uri="{BB962C8B-B14F-4D97-AF65-F5344CB8AC3E}">
        <p14:creationId xmlns:p14="http://schemas.microsoft.com/office/powerpoint/2010/main" val="369182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5CBB-FFA8-4CA6-B6B3-66818760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PARSIMONIOUS MODEL USING STEPWISE AUTO-SELECTION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2E77F-86D5-4E6B-9C73-7DB3FE77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4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8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4B8B-F427-43C5-88BE-22AED9D3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92" y="364026"/>
            <a:ext cx="3155915" cy="2916546"/>
          </a:xfrm>
        </p:spPr>
        <p:txBody>
          <a:bodyPr>
            <a:normAutofit fontScale="90000"/>
          </a:bodyPr>
          <a:lstStyle/>
          <a:p>
            <a:r>
              <a:rPr lang="en-US" dirty="0"/>
              <a:t>Residual assumptions are Met</a:t>
            </a:r>
            <a:br>
              <a:rPr lang="en-US" dirty="0"/>
            </a:br>
            <a:br>
              <a:rPr lang="en-US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BB19A-8716-4A36-B038-8D8A12BF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57" y="0"/>
            <a:ext cx="6331676" cy="6858000"/>
          </a:xfrm>
          <a:prstGeom prst="rect">
            <a:avLst/>
          </a:prstGeom>
        </p:spPr>
      </p:pic>
      <p:pic>
        <p:nvPicPr>
          <p:cNvPr id="1028" name="Picture 4" descr="2 BEST &quot;Red Magnifying Glass&quot; IMAGES, STOCK PHOTOS &amp; VECTORS | Adobe Stock">
            <a:extLst>
              <a:ext uri="{FF2B5EF4-FFF2-40B4-BE49-F238E27FC236}">
                <a16:creationId xmlns:a16="http://schemas.microsoft.com/office/drawing/2014/main" id="{E557E0B4-A753-4E14-9D37-74E94EFD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19" y="2012719"/>
            <a:ext cx="458040" cy="32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2 BEST &quot;Red Magnifying Glass&quot; IMAGES, STOCK PHOTOS &amp; VECTORS | Adobe Stock">
            <a:extLst>
              <a:ext uri="{FF2B5EF4-FFF2-40B4-BE49-F238E27FC236}">
                <a16:creationId xmlns:a16="http://schemas.microsoft.com/office/drawing/2014/main" id="{E7DDE1B0-4294-4F26-AC35-EB62BCA64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43" y="5146669"/>
            <a:ext cx="458040" cy="32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2 BEST &quot;Red Magnifying Glass&quot; IMAGES, STOCK PHOTOS &amp; VECTORS | Adobe Stock">
            <a:extLst>
              <a:ext uri="{FF2B5EF4-FFF2-40B4-BE49-F238E27FC236}">
                <a16:creationId xmlns:a16="http://schemas.microsoft.com/office/drawing/2014/main" id="{091C85EE-2141-4E48-B574-0EF0A2EC0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26" y="2045272"/>
            <a:ext cx="458040" cy="32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F6FC5F-D0CF-46B1-A42C-2BEF50354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48" y="2366583"/>
            <a:ext cx="3020726" cy="355318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However, we will attempt to find potential outliers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We will see if we can make the histogram more normal (or bell-shaped) and the dot plots more randomly scattered</a:t>
            </a:r>
          </a:p>
        </p:txBody>
      </p:sp>
    </p:spTree>
    <p:extLst>
      <p:ext uri="{BB962C8B-B14F-4D97-AF65-F5344CB8AC3E}">
        <p14:creationId xmlns:p14="http://schemas.microsoft.com/office/powerpoint/2010/main" val="355267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3F9B-6A30-4AAC-BC73-102A37BA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379" y="3702941"/>
            <a:ext cx="8534400" cy="1507067"/>
          </a:xfrm>
        </p:spPr>
        <p:txBody>
          <a:bodyPr/>
          <a:lstStyle/>
          <a:p>
            <a:r>
              <a:rPr lang="en-US" dirty="0"/>
              <a:t>Influential Diagnostics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78057-5AC8-4572-A7D6-A9CCB5B3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7075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C86555-57C3-48C4-B086-BE5E7C29F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425" y="5300052"/>
            <a:ext cx="4417905" cy="118308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Cook’s D</a:t>
            </a:r>
          </a:p>
          <a:p>
            <a:r>
              <a:rPr lang="en-US" dirty="0">
                <a:solidFill>
                  <a:schemeClr val="tx1"/>
                </a:solidFill>
              </a:rPr>
              <a:t>R Studentized</a:t>
            </a:r>
          </a:p>
          <a:p>
            <a:r>
              <a:rPr lang="en-US" dirty="0">
                <a:solidFill>
                  <a:schemeClr val="tx1"/>
                </a:solidFill>
              </a:rPr>
              <a:t>DFFITS</a:t>
            </a: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50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DEAF-DE51-4188-AF38-F7067E92E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988" y="551827"/>
            <a:ext cx="2628247" cy="1507067"/>
          </a:xfrm>
        </p:spPr>
        <p:txBody>
          <a:bodyPr/>
          <a:lstStyle/>
          <a:p>
            <a:pPr algn="ctr"/>
            <a:r>
              <a:rPr lang="en-US" dirty="0"/>
              <a:t>cook’s d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48C5C-1826-4A7C-B0A1-D0177D0E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86" y="2226072"/>
            <a:ext cx="1619250" cy="29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FCE6A-E3BD-4F73-A2BE-66E411C9B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918" y="-8965"/>
            <a:ext cx="7144082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8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FAEA-AC74-4CD5-A657-940957E3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8893" y="444037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Studentized residual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E1900-60DE-4408-B707-6162A676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96" y="3863927"/>
            <a:ext cx="5000625" cy="1581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2AC48-63A0-424C-9DD1-0603A0878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1" y="1716546"/>
            <a:ext cx="611505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DEFAF5-8D11-468D-9987-43CEDB6CA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112" y="0"/>
            <a:ext cx="5428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3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22C1-D4D0-4AE9-AB30-AC34B88F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496" y="788683"/>
            <a:ext cx="1929962" cy="1507067"/>
          </a:xfrm>
        </p:spPr>
        <p:txBody>
          <a:bodyPr/>
          <a:lstStyle/>
          <a:p>
            <a:pPr algn="ctr"/>
            <a:r>
              <a:rPr lang="en-US" dirty="0"/>
              <a:t>DFFITS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41B3F-D99B-4844-BE19-D3C5F853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45" y="2406874"/>
            <a:ext cx="5000625" cy="371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69E73-34EE-4E35-9964-4C9824C0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58" y="0"/>
            <a:ext cx="5229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DBE9-88B0-4C67-B1F7-2963E9661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01" y="123799"/>
            <a:ext cx="3361317" cy="225005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Residual diagnostics correction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D702CC-2412-499D-9A0A-B64D1A945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997" y="2571363"/>
            <a:ext cx="3703676" cy="3179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Outliers found and deleted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Constancy assumption satisfied, with scatter plots more randomly distributed</a:t>
            </a: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Normality assumption satisfied, with histogram more normal or more bell-shaped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37441-EE0A-448D-A2D2-BD7339E9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281" y="0"/>
            <a:ext cx="688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6704-9379-43E2-81DD-FCD77301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670" y="521379"/>
            <a:ext cx="3891617" cy="1870796"/>
          </a:xfrm>
        </p:spPr>
        <p:txBody>
          <a:bodyPr>
            <a:normAutofit/>
          </a:bodyPr>
          <a:lstStyle/>
          <a:p>
            <a:r>
              <a:rPr lang="en-US" dirty="0"/>
              <a:t>Independence assumption ALSO satisfied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F5FA4-78BC-406F-BD3E-557110A4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258" y="0"/>
            <a:ext cx="8642741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1F3D75-0001-49CA-8638-94EE1A6E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69" y="3204076"/>
            <a:ext cx="2212075" cy="951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 Pattern</a:t>
            </a: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39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7F1CCE-E587-443D-8AF4-33BD8BB6B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73" y="0"/>
            <a:ext cx="9231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3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D30D-971C-4B38-A9A1-70D19370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33" y="313181"/>
            <a:ext cx="2631189" cy="17216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ANOVA without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A42A-1D9C-42ED-B82B-2A379FB54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33" y="2548513"/>
            <a:ext cx="3025818" cy="23266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 Multi-collinearity exists as VIF’s &lt; 10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Adjusted R-Square increased to 0.9744 from 0.9664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64CB07-4AC8-41CB-9467-F9C5B65B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18" y="0"/>
            <a:ext cx="8439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6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5F77-1F03-485F-B53D-4A56B66CE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51921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D5A4-7BAD-4FD2-BBC8-F8463BD0C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0" y="1706786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COLLECTION</a:t>
            </a:r>
          </a:p>
          <a:p>
            <a:r>
              <a:rPr lang="en-US" dirty="0">
                <a:solidFill>
                  <a:schemeClr val="tx1"/>
                </a:solidFill>
              </a:rPr>
              <a:t>MODEL SELECTION</a:t>
            </a:r>
          </a:p>
          <a:p>
            <a:r>
              <a:rPr lang="en-US" dirty="0">
                <a:solidFill>
                  <a:schemeClr val="tx1"/>
                </a:solidFill>
              </a:rPr>
              <a:t>INFLUENTIAL DIAGNOSTICS</a:t>
            </a:r>
          </a:p>
          <a:p>
            <a:r>
              <a:rPr lang="en-US" dirty="0">
                <a:solidFill>
                  <a:schemeClr val="tx1"/>
                </a:solidFill>
              </a:rPr>
              <a:t>RESIDUAL DIAGNOSTICS</a:t>
            </a:r>
          </a:p>
          <a:p>
            <a:r>
              <a:rPr lang="en-US" dirty="0">
                <a:solidFill>
                  <a:schemeClr val="tx1"/>
                </a:solidFill>
              </a:rPr>
              <a:t>MULTI-COLLINEARITY</a:t>
            </a:r>
          </a:p>
          <a:p>
            <a:r>
              <a:rPr lang="en-US" dirty="0">
                <a:solidFill>
                  <a:schemeClr val="tx1"/>
                </a:solidFill>
              </a:rPr>
              <a:t>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707376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66E1-8D95-4C05-A056-88FFBB38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429" y="556330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FD051-D571-4C39-80B8-CAA4EDD93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63397"/>
            <a:ext cx="11831102" cy="2508604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</a:rPr>
              <a:t>Y-Hat = -424.03 + 9.13 * MSFT + 1105.62 * EUR_USD + 159.50 * Ten_Year_Yield – 0.35 * TSLA + 0.51 * Gold_Futures</a:t>
            </a:r>
          </a:p>
        </p:txBody>
      </p:sp>
    </p:spTree>
    <p:extLst>
      <p:ext uri="{BB962C8B-B14F-4D97-AF65-F5344CB8AC3E}">
        <p14:creationId xmlns:p14="http://schemas.microsoft.com/office/powerpoint/2010/main" val="1569442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DB9F-D0AD-42A0-A4ED-3ED942BD5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94" y="263140"/>
            <a:ext cx="3539794" cy="2715672"/>
          </a:xfrm>
        </p:spPr>
        <p:txBody>
          <a:bodyPr>
            <a:normAutofit/>
          </a:bodyPr>
          <a:lstStyle/>
          <a:p>
            <a:r>
              <a:rPr lang="en-US" dirty="0"/>
              <a:t>Partial regression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8EA8A-11A1-4B31-B3AF-954F14E9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43" y="0"/>
            <a:ext cx="7394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52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5A8C-FE92-417D-AD81-69CCC83A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577" y="0"/>
            <a:ext cx="8534400" cy="1113748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D961F-2613-4282-9C0B-7E91EAA4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019175"/>
            <a:ext cx="116681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6B1C-DC8D-4691-8229-799F732B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69727"/>
            <a:ext cx="8534400" cy="1507067"/>
          </a:xfrm>
        </p:spPr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B309-4CB8-4283-9DA7-007B03199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241172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want to measure the predictive power of our model on a new data set, or on a partition of our original data and compare against a trained data set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We also want to avoid a model that over-fits our data at the cost of under-fitting new data from the same population</a:t>
            </a:r>
          </a:p>
        </p:txBody>
      </p:sp>
    </p:spTree>
    <p:extLst>
      <p:ext uri="{BB962C8B-B14F-4D97-AF65-F5344CB8AC3E}">
        <p14:creationId xmlns:p14="http://schemas.microsoft.com/office/powerpoint/2010/main" val="1667386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8DD5D-FE47-456E-9A27-E2E0AB7C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289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D5FDB-1882-40B7-BBFB-5567DA20E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59" y="0"/>
            <a:ext cx="5755341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5C87C00-68DB-41C9-85C3-361491B19544}"/>
              </a:ext>
            </a:extLst>
          </p:cNvPr>
          <p:cNvGrpSpPr/>
          <p:nvPr/>
        </p:nvGrpSpPr>
        <p:grpSpPr>
          <a:xfrm>
            <a:off x="5433963" y="3157383"/>
            <a:ext cx="1232640" cy="536760"/>
            <a:chOff x="5433963" y="3157383"/>
            <a:chExt cx="1232640" cy="53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FFD1C6-D586-4B68-B4E4-2ACBFE8EEEED}"/>
                    </a:ext>
                  </a:extLst>
                </p14:cNvPr>
                <p14:cNvContentPartPr/>
                <p14:nvPr/>
              </p14:nvContentPartPr>
              <p14:xfrm>
                <a:off x="5433963" y="3209583"/>
                <a:ext cx="444960" cy="48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FFD1C6-D586-4B68-B4E4-2ACBFE8EEE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5323" y="3200583"/>
                  <a:ext cx="46260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254F5F1-BBC4-49D8-BF91-E0A42F43CED0}"/>
                    </a:ext>
                  </a:extLst>
                </p14:cNvPr>
                <p14:cNvContentPartPr/>
                <p14:nvPr/>
              </p14:nvContentPartPr>
              <p14:xfrm>
                <a:off x="5961363" y="3157383"/>
                <a:ext cx="491760" cy="505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254F5F1-BBC4-49D8-BF91-E0A42F43CE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52363" y="3148743"/>
                  <a:ext cx="5094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9B744F-6FB4-42C4-835C-27D6CBB20FC7}"/>
                    </a:ext>
                  </a:extLst>
                </p14:cNvPr>
                <p14:cNvContentPartPr/>
                <p14:nvPr/>
              </p14:nvContentPartPr>
              <p14:xfrm>
                <a:off x="6579483" y="3539343"/>
                <a:ext cx="87120" cy="7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9B744F-6FB4-42C4-835C-27D6CBB20F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70843" y="3530703"/>
                  <a:ext cx="104760" cy="8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431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C887D-39E9-4DDB-872C-C1DADFB4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1153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87ADF-DFC9-4DF4-97A7-AB7F805EB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13" y="0"/>
            <a:ext cx="5799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2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5770D5-23E5-47AC-9E5E-013D91AE6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44" y="3537382"/>
            <a:ext cx="7957778" cy="23266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Signs on the parameter estimates are the same for the training and test data sets</a:t>
            </a:r>
          </a:p>
          <a:p>
            <a:r>
              <a:rPr lang="en-US" dirty="0">
                <a:solidFill>
                  <a:schemeClr val="tx1"/>
                </a:solidFill>
              </a:rPr>
              <a:t>Intercept and EUR_USD had the biggest change when we compare the test to the training data</a:t>
            </a:r>
          </a:p>
          <a:p>
            <a:r>
              <a:rPr lang="en-US" dirty="0">
                <a:solidFill>
                  <a:schemeClr val="tx1"/>
                </a:solidFill>
              </a:rPr>
              <a:t>Next time, we can try to delete EUR_USD variable to reduce the standard error (RMSE) in our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67799-C83B-4572-B4B3-CC10474B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47"/>
            <a:ext cx="12192000" cy="22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5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A7EAEC-EE8E-4DC5-92BB-E6580F931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610" y="3485098"/>
            <a:ext cx="7941563" cy="276984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MSPR = 43,152.30 / 42 = 1027.44 </a:t>
            </a:r>
          </a:p>
          <a:p>
            <a:r>
              <a:rPr lang="en-US" sz="2200" dirty="0">
                <a:solidFill>
                  <a:schemeClr val="tx1"/>
                </a:solidFill>
              </a:rPr>
              <a:t>MSE from Training data set was 1452.99</a:t>
            </a:r>
          </a:p>
          <a:p>
            <a:r>
              <a:rPr lang="en-US" sz="2200" dirty="0">
                <a:solidFill>
                  <a:schemeClr val="tx1"/>
                </a:solidFill>
              </a:rPr>
              <a:t>Since MSPR and MSE(Training) are close enough, our model has good predictive power and does not pose the problem of over-fitting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A9066D-C38A-4DFC-8E6D-5F6F90CD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8217"/>
            <a:ext cx="3013085" cy="2508155"/>
          </a:xfrm>
        </p:spPr>
        <p:txBody>
          <a:bodyPr>
            <a:normAutofit/>
          </a:bodyPr>
          <a:lstStyle/>
          <a:p>
            <a:r>
              <a:rPr lang="en-US" dirty="0"/>
              <a:t>Mean-Squared Prediction ERROR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DE1E1-2257-45FA-BBDE-420C8956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50" y="258227"/>
            <a:ext cx="63246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99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3CC2-7AD0-4A70-A679-DE0FA019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636" y="702369"/>
            <a:ext cx="4919993" cy="545326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Any Questions?</a:t>
            </a:r>
          </a:p>
        </p:txBody>
      </p:sp>
      <p:pic>
        <p:nvPicPr>
          <p:cNvPr id="4100" name="Picture 4" descr="Sign of the times, each DePaul symbol tells a story - The DePaulia">
            <a:extLst>
              <a:ext uri="{FF2B5EF4-FFF2-40B4-BE49-F238E27FC236}">
                <a16:creationId xmlns:a16="http://schemas.microsoft.com/office/drawing/2014/main" id="{4B0F2507-D41E-4D0D-A774-FD0B8D217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59" y="1874407"/>
            <a:ext cx="28765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96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5F77-1F03-485F-B53D-4A56B66CE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51921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Predictor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D5A4-7BAD-4FD2-BBC8-F8463BD0C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0" y="1706786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EUR/USD forex pair</a:t>
            </a:r>
          </a:p>
          <a:p>
            <a:r>
              <a:rPr lang="en-US" dirty="0">
                <a:solidFill>
                  <a:schemeClr val="tx1"/>
                </a:solidFill>
              </a:rPr>
              <a:t>10-Year Treasury Yield</a:t>
            </a:r>
          </a:p>
          <a:p>
            <a:r>
              <a:rPr lang="en-US" dirty="0">
                <a:solidFill>
                  <a:schemeClr val="tx1"/>
                </a:solidFill>
              </a:rPr>
              <a:t>Microsoft stock</a:t>
            </a:r>
          </a:p>
          <a:p>
            <a:r>
              <a:rPr lang="en-US" dirty="0">
                <a:solidFill>
                  <a:schemeClr val="tx1"/>
                </a:solidFill>
              </a:rPr>
              <a:t>Tesla stock</a:t>
            </a:r>
          </a:p>
          <a:p>
            <a:r>
              <a:rPr lang="en-US" dirty="0">
                <a:solidFill>
                  <a:schemeClr val="tx1"/>
                </a:solidFill>
              </a:rPr>
              <a:t>Bitcoin Spot</a:t>
            </a:r>
          </a:p>
          <a:p>
            <a:r>
              <a:rPr lang="en-US" dirty="0">
                <a:solidFill>
                  <a:schemeClr val="tx1"/>
                </a:solidFill>
              </a:rPr>
              <a:t>Gold Futures (Dec Expiry)</a:t>
            </a:r>
          </a:p>
        </p:txBody>
      </p:sp>
    </p:spTree>
    <p:extLst>
      <p:ext uri="{BB962C8B-B14F-4D97-AF65-F5344CB8AC3E}">
        <p14:creationId xmlns:p14="http://schemas.microsoft.com/office/powerpoint/2010/main" val="52652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E7233C-9720-4AE3-9A2D-3D55FAD4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1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8268981-AEB2-4B01-B956-1804233B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382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239218-C1D4-4B1C-8717-E23A1A588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2718"/>
            <a:ext cx="12192000" cy="34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6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614476-C4AF-4D69-BF7D-EF5102AB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83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0D7B23-1248-465E-B1F0-B9304F9C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3696"/>
            <a:ext cx="12192000" cy="33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5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9AFA6-3BCC-4718-8062-A67B4BEC3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1"/>
            <a:ext cx="12192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601F4E-85AC-4343-ABDC-B956DD4E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33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7B9E-B830-4D00-BE67-AFB417BC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2055"/>
            <a:ext cx="2825010" cy="208920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ANOVA using 95% Confidence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4710C-9A2D-482C-A7CE-C74C3714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342" y="0"/>
            <a:ext cx="7578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49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08B6-B63A-4240-9E48-0D2D808E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52" y="4307818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WE FIND 6 predictor VARIABLES USING AIC/BIC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83215-C801-463B-AC05-9876D242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0"/>
            <a:ext cx="12192000" cy="356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0146E-D088-4D2B-8A70-087502B35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728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2042</TotalTime>
  <Words>382</Words>
  <Application>Microsoft Office PowerPoint</Application>
  <PresentationFormat>Widescreen</PresentationFormat>
  <Paragraphs>59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Century Gothic</vt:lpstr>
      <vt:lpstr>Wingdings 3</vt:lpstr>
      <vt:lpstr>Slice</vt:lpstr>
      <vt:lpstr>Predicting the Stock Market</vt:lpstr>
      <vt:lpstr>objectives</vt:lpstr>
      <vt:lpstr>Predictor variables</vt:lpstr>
      <vt:lpstr>PowerPoint Presentation</vt:lpstr>
      <vt:lpstr>PowerPoint Presentation</vt:lpstr>
      <vt:lpstr>PowerPoint Presentation</vt:lpstr>
      <vt:lpstr>PowerPoint Presentation</vt:lpstr>
      <vt:lpstr>ANOVA using 95% Confidence Level</vt:lpstr>
      <vt:lpstr>WE FIND 6 predictor VARIABLES USING AIC/BIC</vt:lpstr>
      <vt:lpstr>MOST PARSIMONIOUS MODEL USING STEPWISE AUTO-SELECTION</vt:lpstr>
      <vt:lpstr>Residual assumptions are Met    </vt:lpstr>
      <vt:lpstr>Influential Diagnostics</vt:lpstr>
      <vt:lpstr>cook’s d TEST</vt:lpstr>
      <vt:lpstr>Studentized residual Test</vt:lpstr>
      <vt:lpstr>DFFITS Test</vt:lpstr>
      <vt:lpstr>Residual diagnostics correction</vt:lpstr>
      <vt:lpstr>Independence assumption ALSO satisfied</vt:lpstr>
      <vt:lpstr>PowerPoint Presentation</vt:lpstr>
      <vt:lpstr>ANOVA without outliers</vt:lpstr>
      <vt:lpstr>Regression Model</vt:lpstr>
      <vt:lpstr>Partial regression plots</vt:lpstr>
      <vt:lpstr>Correlation Matrix</vt:lpstr>
      <vt:lpstr>Model Validation</vt:lpstr>
      <vt:lpstr>PowerPoint Presentation</vt:lpstr>
      <vt:lpstr>PowerPoint Presentation</vt:lpstr>
      <vt:lpstr>PowerPoint Presentation</vt:lpstr>
      <vt:lpstr>Mean-Squared Prediction ERROR</vt:lpstr>
      <vt:lpstr>Thank you!      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Stock Market</dc:title>
  <dc:creator>Nader Liddawi</dc:creator>
  <cp:lastModifiedBy>Nader Liddawi</cp:lastModifiedBy>
  <cp:revision>45</cp:revision>
  <dcterms:created xsi:type="dcterms:W3CDTF">2021-11-15T21:35:03Z</dcterms:created>
  <dcterms:modified xsi:type="dcterms:W3CDTF">2022-02-28T23:55:54Z</dcterms:modified>
</cp:coreProperties>
</file>